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9"/>
  </p:notesMasterIdLst>
  <p:handoutMasterIdLst>
    <p:handoutMasterId r:id="rId10"/>
  </p:handoutMasterIdLst>
  <p:sldIdLst>
    <p:sldId id="283" r:id="rId2"/>
    <p:sldId id="352" r:id="rId3"/>
    <p:sldId id="353" r:id="rId4"/>
    <p:sldId id="350" r:id="rId5"/>
    <p:sldId id="285" r:id="rId6"/>
    <p:sldId id="355" r:id="rId7"/>
    <p:sldId id="356" r:id="rId8"/>
  </p:sldIdLst>
  <p:sldSz cx="9144000" cy="6858000" type="screen4x3"/>
  <p:notesSz cx="6834188" cy="9979025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5" autoAdjust="0"/>
    <p:restoredTop sz="94643" autoAdjust="0"/>
  </p:normalViewPr>
  <p:slideViewPr>
    <p:cSldViewPr>
      <p:cViewPr varScale="1">
        <p:scale>
          <a:sx n="65" d="100"/>
          <a:sy n="65" d="100"/>
        </p:scale>
        <p:origin x="-14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22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71913" y="0"/>
            <a:ext cx="2960687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40D59-F99C-4262-B085-280567CB0283}" type="datetimeFigureOut">
              <a:rPr lang="es-VE" smtClean="0"/>
              <a:pPr/>
              <a:t>06/06/2014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78963"/>
            <a:ext cx="29622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71913" y="9478963"/>
            <a:ext cx="2960687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B57D04-BF8E-450F-A14E-9B17EB07CD62}" type="slidenum">
              <a:rPr lang="es-VE" smtClean="0"/>
              <a:pPr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71125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D20C2-F5C0-4CBA-A262-3E4968CDCEAF}" type="datetimeFigureOut">
              <a:rPr lang="es-VE" smtClean="0"/>
              <a:pPr/>
              <a:t>06/06/2014</a:t>
            </a:fld>
            <a:endParaRPr lang="es-V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7713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V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3419" y="4740037"/>
            <a:ext cx="5467350" cy="4490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71125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AF6F5-3DF5-475D-AF55-7A1A6115FF38}" type="slidenum">
              <a:rPr lang="es-VE" smtClean="0"/>
              <a:pPr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80738D1-10AA-4A50-9D7C-C37306CC0DB8}" type="datetimeFigureOut">
              <a:rPr lang="es-VE" smtClean="0"/>
              <a:pPr/>
              <a:t>06/06/2014</a:t>
            </a:fld>
            <a:endParaRPr lang="es-VE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VE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C2A1300-99F4-41C8-80D6-D7A710E639F3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21" name="20 Rectángulo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Rectángulo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Rectángulo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38D1-10AA-4A50-9D7C-C37306CC0DB8}" type="datetimeFigureOut">
              <a:rPr lang="es-VE" smtClean="0"/>
              <a:pPr/>
              <a:t>06/06/2014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1300-99F4-41C8-80D6-D7A710E639F3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38D1-10AA-4A50-9D7C-C37306CC0DB8}" type="datetimeFigureOut">
              <a:rPr lang="es-VE" smtClean="0"/>
              <a:pPr/>
              <a:t>06/06/2014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1300-99F4-41C8-80D6-D7A710E639F3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38D1-10AA-4A50-9D7C-C37306CC0DB8}" type="datetimeFigureOut">
              <a:rPr lang="es-VE" smtClean="0"/>
              <a:pPr/>
              <a:t>06/06/2014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1300-99F4-41C8-80D6-D7A710E639F3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480738D1-10AA-4A50-9D7C-C37306CC0DB8}" type="datetimeFigureOut">
              <a:rPr lang="es-VE" smtClean="0"/>
              <a:pPr/>
              <a:t>06/06/2014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C2A1300-99F4-41C8-80D6-D7A710E639F3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7" name="6 Rectángulo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38D1-10AA-4A50-9D7C-C37306CC0DB8}" type="datetimeFigureOut">
              <a:rPr lang="es-VE" smtClean="0"/>
              <a:pPr/>
              <a:t>06/06/2014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1300-99F4-41C8-80D6-D7A710E639F3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38D1-10AA-4A50-9D7C-C37306CC0DB8}" type="datetimeFigureOut">
              <a:rPr lang="es-VE" smtClean="0"/>
              <a:pPr/>
              <a:t>06/06/2014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1300-99F4-41C8-80D6-D7A710E639F3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38D1-10AA-4A50-9D7C-C37306CC0DB8}" type="datetimeFigureOut">
              <a:rPr lang="es-VE" smtClean="0"/>
              <a:pPr/>
              <a:t>06/06/2014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1300-99F4-41C8-80D6-D7A710E639F3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38D1-10AA-4A50-9D7C-C37306CC0DB8}" type="datetimeFigureOut">
              <a:rPr lang="es-VE" smtClean="0"/>
              <a:pPr/>
              <a:t>06/06/2014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1300-99F4-41C8-80D6-D7A710E639F3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38D1-10AA-4A50-9D7C-C37306CC0DB8}" type="datetimeFigureOut">
              <a:rPr lang="es-VE" smtClean="0"/>
              <a:pPr/>
              <a:t>06/06/2014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1300-99F4-41C8-80D6-D7A710E639F3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38D1-10AA-4A50-9D7C-C37306CC0DB8}" type="datetimeFigureOut">
              <a:rPr lang="es-VE" smtClean="0"/>
              <a:pPr/>
              <a:t>06/06/2014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1300-99F4-41C8-80D6-D7A710E639F3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80738D1-10AA-4A50-9D7C-C37306CC0DB8}" type="datetimeFigureOut">
              <a:rPr lang="es-VE" smtClean="0"/>
              <a:pPr/>
              <a:t>06/06/2014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VE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C2A1300-99F4-41C8-80D6-D7A710E639F3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28" name="2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Conector recto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958166" cy="2726614"/>
          </a:xfrm>
        </p:spPr>
        <p:txBody>
          <a:bodyPr>
            <a:normAutofit fontScale="90000"/>
          </a:bodyPr>
          <a:lstStyle/>
          <a:p>
            <a:pPr algn="ctr"/>
            <a:r>
              <a:rPr lang="es-VE" b="1" dirty="0" smtClean="0"/>
              <a:t/>
            </a:r>
            <a:br>
              <a:rPr lang="es-VE" b="1" dirty="0" smtClean="0"/>
            </a:br>
            <a:r>
              <a:rPr lang="es-VE" b="1" dirty="0" smtClean="0"/>
              <a:t/>
            </a:r>
            <a:br>
              <a:rPr lang="es-VE" b="1" dirty="0" smtClean="0"/>
            </a:br>
            <a:r>
              <a:rPr lang="es-VE" sz="3600" b="1" dirty="0" smtClean="0">
                <a:solidFill>
                  <a:srgbClr val="0070C0"/>
                </a:solidFill>
              </a:rPr>
              <a:t>“Cómo estamos afrontando y asumiendo las políticas educativas del Estado y su marco regulatorio en la gestión de las obras”</a:t>
            </a:r>
            <a:r>
              <a:rPr lang="es-VE" dirty="0"/>
              <a:t/>
            </a:r>
            <a:br>
              <a:rPr lang="es-VE" dirty="0"/>
            </a:br>
            <a:r>
              <a:rPr lang="es-VE" dirty="0"/>
              <a:t> 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948174" y="3801234"/>
            <a:ext cx="50720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Asamblea de Educación SJ 2014</a:t>
            </a:r>
          </a:p>
          <a:p>
            <a:pPr algn="ctr"/>
            <a:r>
              <a:rPr lang="es-ES" sz="2000" dirty="0" smtClean="0"/>
              <a:t>Comprometidos en la Misión</a:t>
            </a:r>
            <a:endParaRPr lang="es-VE" sz="20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141530" y="5157192"/>
            <a:ext cx="3086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Los </a:t>
            </a:r>
            <a:r>
              <a:rPr lang="es-ES" sz="2000" dirty="0" err="1" smtClean="0"/>
              <a:t>Teques</a:t>
            </a:r>
            <a:r>
              <a:rPr lang="es-ES" sz="2000" dirty="0" smtClean="0"/>
              <a:t>, Junio de 2014</a:t>
            </a:r>
            <a:endParaRPr lang="es-V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VE" sz="3600" b="1" dirty="0" smtClean="0">
                <a:solidFill>
                  <a:srgbClr val="0070C0"/>
                </a:solidFill>
              </a:rPr>
              <a:t>POLÍTICAS DEL MPPE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515576"/>
            <a:ext cx="8229600" cy="4937760"/>
          </a:xfrm>
        </p:spPr>
        <p:txBody>
          <a:bodyPr>
            <a:normAutofit lnSpcReduction="10000"/>
          </a:bodyPr>
          <a:lstStyle/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s-VE" sz="2800" dirty="0" smtClean="0"/>
              <a:t>Educación </a:t>
            </a:r>
            <a:r>
              <a:rPr lang="es-VE" sz="2800" dirty="0"/>
              <a:t>Integral gratuita y de calidad para todos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s-VE" sz="2800" dirty="0"/>
              <a:t>Articulación del sistema educativo y del sistema de producción y servicios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s-VE" sz="2800" dirty="0"/>
              <a:t>Desarrollo de la planta física y la dotación educativa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s-VE" sz="2800" dirty="0"/>
              <a:t>Incorporación de las </a:t>
            </a:r>
            <a:r>
              <a:rPr lang="es-VE" sz="2800" dirty="0" smtClean="0"/>
              <a:t>tecnologías </a:t>
            </a:r>
            <a:r>
              <a:rPr lang="es-VE" sz="2800" dirty="0"/>
              <a:t>de la información y la comunicación en el proceso educativo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s-VE" sz="2800" dirty="0"/>
              <a:t>Mejoramiento de la calidad de vida de los trabajadores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s-VE" sz="2800" dirty="0"/>
              <a:t>Modernización y fortalecimiento institucional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MARCO REGULATORIO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s-VE" sz="2700" dirty="0" smtClean="0"/>
              <a:t>Resolución 058 Consejo Educativo (16-10-2012) 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s-ES" sz="2700" dirty="0" smtClean="0"/>
              <a:t>Regulación del aumento de la matrícula escolar (10% año escolar 2013-2014 y en espera de resolución de la </a:t>
            </a:r>
            <a:r>
              <a:rPr lang="es-ES" sz="2700" dirty="0" err="1" smtClean="0"/>
              <a:t>Superintendecia</a:t>
            </a:r>
            <a:r>
              <a:rPr lang="es-ES" sz="2700" dirty="0" smtClean="0"/>
              <a:t> para los derechos socioeconómicos -SUNDEE)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s-VE" sz="2700" dirty="0" smtClean="0"/>
              <a:t>VII Contratación Colectiva Docentes (18-10-13)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s-VE" sz="2700" dirty="0" smtClean="0"/>
              <a:t>Colectivos de Formación e Investigación (27-02-12)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s-VE" sz="2700" dirty="0" smtClean="0"/>
              <a:t>Convenio AVEC-MPPE (19-03-14)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s-VE" sz="2700" dirty="0" smtClean="0"/>
              <a:t>Consulta Calidad Educativa (23-04-14)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990600"/>
          </a:xfrm>
        </p:spPr>
        <p:txBody>
          <a:bodyPr>
            <a:normAutofit/>
          </a:bodyPr>
          <a:lstStyle/>
          <a:p>
            <a:r>
              <a:rPr lang="es-ES" sz="3600" b="1" dirty="0" smtClean="0">
                <a:solidFill>
                  <a:srgbClr val="0070C0"/>
                </a:solidFill>
              </a:rPr>
              <a:t>MARCO REGULATORIO</a:t>
            </a:r>
            <a:endParaRPr lang="es-VE" sz="3600" b="1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95536" y="1147192"/>
            <a:ext cx="8568952" cy="545016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s-VE" sz="2000" dirty="0" smtClean="0"/>
              <a:t>“Currículo Nacional Bolivariano” (Octubre 2013), “Líneas estratégicas en el marco del proceso curricular venezolano” (2013-2014), </a:t>
            </a:r>
          </a:p>
          <a:p>
            <a:pPr>
              <a:spcAft>
                <a:spcPts val="600"/>
              </a:spcAft>
            </a:pPr>
            <a:r>
              <a:rPr lang="es-VE" sz="2000" dirty="0" smtClean="0"/>
              <a:t>“Transformación del nivel de Educación Media en sus dos opciones: Media General y Media Técnica” (Octubre 2013), </a:t>
            </a:r>
          </a:p>
          <a:p>
            <a:pPr>
              <a:spcAft>
                <a:spcPts val="600"/>
              </a:spcAft>
            </a:pPr>
            <a:r>
              <a:rPr lang="es-VE" sz="2000" dirty="0" smtClean="0"/>
              <a:t>“La Planificación Educativa en el Subsistema de Educación Básica” (Ago. 2012) </a:t>
            </a:r>
          </a:p>
          <a:p>
            <a:pPr>
              <a:spcAft>
                <a:spcPts val="600"/>
              </a:spcAft>
            </a:pPr>
            <a:r>
              <a:rPr lang="es-VE" sz="2000" dirty="0" smtClean="0"/>
              <a:t>Circular 010738  (26-08-139 Regula el uso de la Colección Bicentenario,  las </a:t>
            </a:r>
            <a:r>
              <a:rPr lang="es-VE" sz="2000" dirty="0" err="1" smtClean="0"/>
              <a:t>Canaimas</a:t>
            </a:r>
            <a:r>
              <a:rPr lang="es-VE" sz="2000" dirty="0" smtClean="0"/>
              <a:t> y la Revista Tricolor</a:t>
            </a:r>
          </a:p>
          <a:p>
            <a:pPr>
              <a:spcAft>
                <a:spcPts val="600"/>
              </a:spcAft>
            </a:pPr>
            <a:r>
              <a:rPr lang="es-VE" sz="2000" dirty="0" smtClean="0"/>
              <a:t>Circular 000004 (26-08-09) Norma Aplicación Artículo 112 RGLOE, Circular 0007 (27-10-10) Procedimientos a seguir para efectuar las evaluaciones de las asignaturas: pendientes, irregular y quedada;-</a:t>
            </a:r>
          </a:p>
          <a:p>
            <a:pPr>
              <a:spcAft>
                <a:spcPts val="600"/>
              </a:spcAft>
            </a:pPr>
            <a:r>
              <a:rPr lang="es-VE" sz="2000" dirty="0" smtClean="0"/>
              <a:t>Circular 006696 Procedimientos que norman y regulan de manera transitoria las evaluaciones de las áreas pendientes en el nivel de educación media en sus dos opciones y en la modalidad de educación de jóvenes, adultas y adultos; </a:t>
            </a:r>
          </a:p>
          <a:p>
            <a:pPr>
              <a:spcAft>
                <a:spcPts val="600"/>
              </a:spcAft>
            </a:pPr>
            <a:r>
              <a:rPr lang="es-VE" sz="2000" dirty="0" smtClean="0"/>
              <a:t>Circular 006697 Revisión de las áreas eminentemente prácticas.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 smtClean="0"/>
              <a:t/>
            </a:r>
            <a:br>
              <a:rPr lang="es-ES" sz="2700" dirty="0" smtClean="0"/>
            </a:br>
            <a:r>
              <a:rPr lang="es-ES" sz="2700" dirty="0" smtClean="0"/>
              <a:t/>
            </a:r>
            <a:br>
              <a:rPr lang="es-ES" sz="2700" dirty="0" smtClean="0"/>
            </a:br>
            <a:r>
              <a:rPr lang="es-ES" sz="3600" b="1" dirty="0" smtClean="0">
                <a:solidFill>
                  <a:srgbClr val="0070C0"/>
                </a:solidFill>
              </a:rPr>
              <a:t>RESPUESTAS DESDE ACSI </a:t>
            </a:r>
            <a:br>
              <a:rPr lang="es-ES" sz="3600" b="1" dirty="0" smtClean="0">
                <a:solidFill>
                  <a:srgbClr val="0070C0"/>
                </a:solidFill>
              </a:rPr>
            </a:br>
            <a:r>
              <a:rPr lang="es-ES" sz="3600" b="1" dirty="0" smtClean="0">
                <a:solidFill>
                  <a:srgbClr val="0070C0"/>
                </a:solidFill>
              </a:rPr>
              <a:t>Y LOS COLEGIOS</a:t>
            </a:r>
            <a:endParaRPr lang="es-V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443568"/>
            <a:ext cx="8229600" cy="4937760"/>
          </a:xfrm>
        </p:spPr>
        <p:txBody>
          <a:bodyPr>
            <a:normAutofit/>
          </a:bodyPr>
          <a:lstStyle/>
          <a:p>
            <a:pPr lvl="0" algn="just" fontAlgn="base"/>
            <a:r>
              <a:rPr lang="es-ES" dirty="0" smtClean="0"/>
              <a:t>Fortalecimiento de la Identidad.</a:t>
            </a:r>
          </a:p>
          <a:p>
            <a:pPr lvl="0" algn="just" fontAlgn="base"/>
            <a:r>
              <a:rPr lang="es-ES" dirty="0" smtClean="0"/>
              <a:t>Elaboración del Marco Común de Pedagogía y de Pastoral- Fortalecimiento de la Identidad.</a:t>
            </a:r>
          </a:p>
          <a:p>
            <a:pPr lvl="0" algn="just" fontAlgn="base"/>
            <a:r>
              <a:rPr lang="es-ES" dirty="0" smtClean="0"/>
              <a:t>Formación de Docentes y Directivos y establecimiento de criterios compartidos para el abordaje de la realidad educativa.</a:t>
            </a:r>
          </a:p>
          <a:p>
            <a:pPr lvl="0" algn="just" fontAlgn="base"/>
            <a:r>
              <a:rPr lang="es-ES" dirty="0" smtClean="0"/>
              <a:t>Revisión del Sistema de Evaluación de la Calidad propuesto desde FLACSI y desarrollo de pruebas pilotos con directivos y coordinadores pedagógicos. </a:t>
            </a:r>
          </a:p>
          <a:p>
            <a:pPr lvl="0" algn="just" fontAlgn="base"/>
            <a:r>
              <a:rPr lang="es-ES" dirty="0" smtClean="0"/>
              <a:t>Búsqueda de fuentes alternas de recursos para asegurar el mantenimiento de las instituciones.</a:t>
            </a:r>
          </a:p>
          <a:p>
            <a:pPr lvl="0" algn="just" fontAlgn="base">
              <a:buNone/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587584"/>
            <a:ext cx="8229600" cy="4937760"/>
          </a:xfrm>
        </p:spPr>
        <p:txBody>
          <a:bodyPr>
            <a:normAutofit/>
          </a:bodyPr>
          <a:lstStyle/>
          <a:p>
            <a:pPr lvl="0" algn="just" fontAlgn="base">
              <a:lnSpc>
                <a:spcPct val="114000"/>
              </a:lnSpc>
              <a:spcAft>
                <a:spcPts val="600"/>
              </a:spcAft>
            </a:pPr>
            <a:r>
              <a:rPr lang="es-ES" dirty="0" smtClean="0"/>
              <a:t>Estudio de los libros de la Colección Bicentenario y alianza con la Academia de Ciencias Físicas, Matemáticas y Naturales.</a:t>
            </a:r>
          </a:p>
          <a:p>
            <a:pPr lvl="0" algn="just" fontAlgn="base">
              <a:lnSpc>
                <a:spcPct val="114000"/>
              </a:lnSpc>
              <a:spcAft>
                <a:spcPts val="600"/>
              </a:spcAft>
            </a:pPr>
            <a:r>
              <a:rPr lang="es-ES" dirty="0" smtClean="0"/>
              <a:t>Mayor vinculación con la AVEC - Causa común</a:t>
            </a:r>
          </a:p>
          <a:p>
            <a:pPr lvl="0" algn="just" fontAlgn="base">
              <a:lnSpc>
                <a:spcPct val="114000"/>
              </a:lnSpc>
              <a:spcAft>
                <a:spcPts val="600"/>
              </a:spcAft>
            </a:pPr>
            <a:r>
              <a:rPr lang="es-ES" dirty="0" smtClean="0"/>
              <a:t>Vinculación con los Consejos Educativos Parroquiales</a:t>
            </a:r>
          </a:p>
          <a:p>
            <a:pPr lvl="0" algn="just" fontAlgn="base">
              <a:lnSpc>
                <a:spcPct val="114000"/>
              </a:lnSpc>
              <a:spcAft>
                <a:spcPts val="600"/>
              </a:spcAft>
            </a:pPr>
            <a:r>
              <a:rPr lang="es-ES" dirty="0" smtClean="0"/>
              <a:t>Participación en la Consulta con énfasis en el aprovechamiento de los resultados para la revisión del PEIC.</a:t>
            </a: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sz="2700" dirty="0" smtClean="0"/>
              <a:t/>
            </a:r>
            <a:br>
              <a:rPr lang="es-ES" sz="2700" dirty="0" smtClean="0"/>
            </a:br>
            <a:r>
              <a:rPr lang="es-ES" sz="2700" dirty="0" smtClean="0"/>
              <a:t/>
            </a:r>
            <a:br>
              <a:rPr lang="es-ES" sz="2700" dirty="0" smtClean="0"/>
            </a:br>
            <a:r>
              <a:rPr lang="es-ES" sz="3600" b="1" dirty="0" smtClean="0">
                <a:solidFill>
                  <a:srgbClr val="0070C0"/>
                </a:solidFill>
              </a:rPr>
              <a:t>RESPUESTAS DESDE ACSI </a:t>
            </a:r>
            <a:br>
              <a:rPr lang="es-ES" sz="3600" b="1" dirty="0" smtClean="0">
                <a:solidFill>
                  <a:srgbClr val="0070C0"/>
                </a:solidFill>
              </a:rPr>
            </a:br>
            <a:r>
              <a:rPr lang="es-ES" sz="3600" b="1" dirty="0" smtClean="0">
                <a:solidFill>
                  <a:srgbClr val="0070C0"/>
                </a:solidFill>
              </a:rPr>
              <a:t>Y LOS COLEGIOS</a:t>
            </a:r>
            <a:endParaRPr lang="es-V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pPr algn="r"/>
            <a:r>
              <a:rPr lang="es-ES" sz="4400" b="1" dirty="0" smtClean="0"/>
              <a:t>Muchas gracias…</a:t>
            </a:r>
            <a:endParaRPr lang="es-VE" sz="44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n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1230</TotalTime>
  <Words>427</Words>
  <Application>Microsoft Office PowerPoint</Application>
  <PresentationFormat>Presentación en pantalla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Origen</vt:lpstr>
      <vt:lpstr>  “Cómo estamos afrontando y asumiendo las políticas educativas del Estado y su marco regulatorio en la gestión de las obras”  </vt:lpstr>
      <vt:lpstr>POLÍTICAS DEL MPPE</vt:lpstr>
      <vt:lpstr>MARCO REGULATORIO</vt:lpstr>
      <vt:lpstr>MARCO REGULATORIO</vt:lpstr>
      <vt:lpstr>  RESPUESTAS DESDE ACSI  Y LOS COLEGIOS</vt:lpstr>
      <vt:lpstr>  RESPUESTAS DESDE ACSI  Y LOS COLEGIOS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RAQUEL</dc:creator>
  <cp:lastModifiedBy>Any</cp:lastModifiedBy>
  <cp:revision>121</cp:revision>
  <dcterms:created xsi:type="dcterms:W3CDTF">2013-09-12T18:25:45Z</dcterms:created>
  <dcterms:modified xsi:type="dcterms:W3CDTF">2014-06-06T20:34:07Z</dcterms:modified>
</cp:coreProperties>
</file>